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1736" r:id="rId2"/>
    <p:sldId id="1724" r:id="rId3"/>
    <p:sldId id="1779" r:id="rId4"/>
    <p:sldId id="1780" r:id="rId5"/>
    <p:sldId id="310" r:id="rId6"/>
    <p:sldId id="1781" r:id="rId7"/>
    <p:sldId id="1783" r:id="rId8"/>
    <p:sldId id="1745" r:id="rId9"/>
    <p:sldId id="1782" r:id="rId10"/>
    <p:sldId id="1778" r:id="rId11"/>
    <p:sldId id="1743" r:id="rId12"/>
    <p:sldId id="1744" r:id="rId13"/>
    <p:sldId id="1746" r:id="rId14"/>
    <p:sldId id="1747" r:id="rId15"/>
    <p:sldId id="1748" r:id="rId16"/>
    <p:sldId id="1777" r:id="rId17"/>
    <p:sldId id="1749" r:id="rId18"/>
    <p:sldId id="1742" r:id="rId19"/>
    <p:sldId id="1784" r:id="rId20"/>
    <p:sldId id="1776" r:id="rId21"/>
    <p:sldId id="1755" r:id="rId22"/>
    <p:sldId id="1756" r:id="rId23"/>
    <p:sldId id="1785" r:id="rId24"/>
    <p:sldId id="1773" r:id="rId25"/>
    <p:sldId id="1772" r:id="rId26"/>
    <p:sldId id="1714"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B2E7E7"/>
    <a:srgbClr val="B9E0E3"/>
    <a:srgbClr val="ABDDD1"/>
    <a:srgbClr val="7CCAB7"/>
    <a:srgbClr val="486AE5"/>
    <a:srgbClr val="F4FAF9"/>
    <a:srgbClr val="C9E9E1"/>
    <a:srgbClr val="DCF1E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5" autoAdjust="0"/>
    <p:restoredTop sz="95181" autoAdjust="0"/>
  </p:normalViewPr>
  <p:slideViewPr>
    <p:cSldViewPr>
      <p:cViewPr varScale="1">
        <p:scale>
          <a:sx n="95" d="100"/>
          <a:sy n="95" d="100"/>
        </p:scale>
        <p:origin x="852" y="6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19-Mar-20</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19-Mar-20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399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4673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45591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30388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9038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15" r:id="rId4"/>
    <p:sldLayoutId id="2147483816" r:id="rId5"/>
    <p:sldLayoutId id="2147483817" r:id="rId6"/>
    <p:sldLayoutId id="2147483805" r:id="rId7"/>
    <p:sldLayoutId id="2147483768" r:id="rId8"/>
    <p:sldLayoutId id="2147483756" r:id="rId9"/>
    <p:sldLayoutId id="2147483796" r:id="rId10"/>
    <p:sldLayoutId id="2147483758" r:id="rId11"/>
    <p:sldLayoutId id="2147483791" r:id="rId12"/>
    <p:sldLayoutId id="2147483763" r:id="rId13"/>
    <p:sldLayoutId id="2147483803" r:id="rId14"/>
    <p:sldLayoutId id="2147483807" r:id="rId15"/>
    <p:sldLayoutId id="2147483804" r:id="rId16"/>
    <p:sldLayoutId id="2147483810" r:id="rId17"/>
    <p:sldLayoutId id="2147483818" r:id="rId18"/>
    <p:sldLayoutId id="2147483793" r:id="rId19"/>
    <p:sldLayoutId id="2147483802" r:id="rId20"/>
    <p:sldLayoutId id="2147483813" r:id="rId21"/>
    <p:sldLayoutId id="2147483814"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knowledge.exlibrisgroup.com/@api/deki/files/71984/Fulfillment_-_Upload_Excel_for_library_opening_hours.pptx?revision=2" TargetMode="External"/><Relationship Id="rId2" Type="http://schemas.openxmlformats.org/officeDocument/2006/relationships/hyperlink" Target="https://knowledge.exlibrisgroup.com/Alma/Product_Documentation/010Alma_Online_Help_(English)/050Administration/050Configuring_General_Alma_Functions/020Managing_Institutions_and_Libraries#Configuring_Institution.2FLibrary_Open_Hours" TargetMode="External"/><Relationship Id="rId1" Type="http://schemas.openxmlformats.org/officeDocument/2006/relationships/slideLayout" Target="../slideLayouts/slideLayout8.xml"/><Relationship Id="rId4" Type="http://schemas.openxmlformats.org/officeDocument/2006/relationships/hyperlink" Target="https://developers.exlibrisgroup.com/blog/implementing-the-alma-library-open-hours-api/"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C6C00A-D08B-4044-94E2-B5F7A1014A50}"/>
              </a:ext>
            </a:extLst>
          </p:cNvPr>
          <p:cNvSpPr>
            <a:spLocks noGrp="1"/>
          </p:cNvSpPr>
          <p:nvPr>
            <p:ph type="ctrTitle"/>
          </p:nvPr>
        </p:nvSpPr>
        <p:spPr>
          <a:xfrm>
            <a:off x="276656" y="2211962"/>
            <a:ext cx="3935304" cy="719575"/>
          </a:xfrm>
        </p:spPr>
        <p:txBody>
          <a:bodyPr/>
          <a:lstStyle/>
          <a:p>
            <a:r>
              <a:rPr lang="en-US" sz="3200" dirty="0"/>
              <a:t>How to close the library for a specified or non-specified period of time using the Alma Calendar Management</a:t>
            </a:r>
          </a:p>
        </p:txBody>
      </p:sp>
      <p:sp>
        <p:nvSpPr>
          <p:cNvPr id="7" name="Text Placeholder 6">
            <a:extLst>
              <a:ext uri="{FF2B5EF4-FFF2-40B4-BE49-F238E27FC236}">
                <a16:creationId xmlns:a16="http://schemas.microsoft.com/office/drawing/2014/main" id="{FA568CF4-3CA7-484B-B6C1-F49D53072FB3}"/>
              </a:ext>
            </a:extLst>
          </p:cNvPr>
          <p:cNvSpPr>
            <a:spLocks noGrp="1"/>
          </p:cNvSpPr>
          <p:nvPr>
            <p:ph type="body" sz="quarter" idx="12"/>
          </p:nvPr>
        </p:nvSpPr>
        <p:spPr>
          <a:xfrm>
            <a:off x="276656" y="4011910"/>
            <a:ext cx="4972396" cy="864096"/>
          </a:xfrm>
        </p:spPr>
        <p:txBody>
          <a:bodyPr>
            <a:normAutofit/>
          </a:bodyPr>
          <a:lstStyle/>
          <a:p>
            <a:r>
              <a:rPr lang="en-US" dirty="0"/>
              <a:t>Yoel Kortick</a:t>
            </a:r>
          </a:p>
          <a:p>
            <a:r>
              <a:rPr lang="en-US" dirty="0"/>
              <a:t>Senior Librarian</a:t>
            </a:r>
          </a:p>
        </p:txBody>
      </p:sp>
    </p:spTree>
    <p:extLst>
      <p:ext uri="{BB962C8B-B14F-4D97-AF65-F5344CB8AC3E}">
        <p14:creationId xmlns:p14="http://schemas.microsoft.com/office/powerpoint/2010/main" val="480933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526473" y="3319778"/>
            <a:ext cx="7717935" cy="1240583"/>
          </a:xfrm>
        </p:spPr>
        <p:txBody>
          <a:bodyPr/>
          <a:lstStyle/>
          <a:p>
            <a:r>
              <a:rPr lang="en-US" dirty="0"/>
              <a:t>The configuration</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Tree>
    <p:extLst>
      <p:ext uri="{BB962C8B-B14F-4D97-AF65-F5344CB8AC3E}">
        <p14:creationId xmlns:p14="http://schemas.microsoft.com/office/powerpoint/2010/main" val="3598295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configuration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251520" y="2154442"/>
            <a:ext cx="8424936" cy="798503"/>
          </a:xfrm>
        </p:spPr>
        <p:txBody>
          <a:bodyPr>
            <a:normAutofit lnSpcReduction="10000"/>
          </a:bodyPr>
          <a:lstStyle/>
          <a:p>
            <a:r>
              <a:rPr lang="en-US" dirty="0"/>
              <a:t>General &gt; Libraries &gt; Add a Library or Edit Library Information &gt; Calendar Management tab.</a:t>
            </a:r>
          </a:p>
        </p:txBody>
      </p:sp>
      <p:pic>
        <p:nvPicPr>
          <p:cNvPr id="3" name="Picture 2">
            <a:extLst>
              <a:ext uri="{FF2B5EF4-FFF2-40B4-BE49-F238E27FC236}">
                <a16:creationId xmlns:a16="http://schemas.microsoft.com/office/drawing/2014/main" id="{D123D703-9E74-49B5-82C3-8157B43A5511}"/>
              </a:ext>
            </a:extLst>
          </p:cNvPr>
          <p:cNvPicPr>
            <a:picLocks noChangeAspect="1"/>
          </p:cNvPicPr>
          <p:nvPr/>
        </p:nvPicPr>
        <p:blipFill>
          <a:blip r:embed="rId2"/>
          <a:stretch>
            <a:fillRect/>
          </a:stretch>
        </p:blipFill>
        <p:spPr>
          <a:xfrm>
            <a:off x="36004" y="3078863"/>
            <a:ext cx="9144000" cy="1733176"/>
          </a:xfrm>
          <a:prstGeom prst="rect">
            <a:avLst/>
          </a:prstGeom>
          <a:ln>
            <a:solidFill>
              <a:schemeClr val="tx1"/>
            </a:solidFill>
          </a:ln>
        </p:spPr>
      </p:pic>
      <p:sp>
        <p:nvSpPr>
          <p:cNvPr id="4" name="Rectangle 3">
            <a:extLst>
              <a:ext uri="{FF2B5EF4-FFF2-40B4-BE49-F238E27FC236}">
                <a16:creationId xmlns:a16="http://schemas.microsoft.com/office/drawing/2014/main" id="{04285E7A-0190-4D62-B3CA-142289A63DE5}"/>
              </a:ext>
            </a:extLst>
          </p:cNvPr>
          <p:cNvSpPr/>
          <p:nvPr/>
        </p:nvSpPr>
        <p:spPr>
          <a:xfrm>
            <a:off x="2771800" y="4451999"/>
            <a:ext cx="136815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5">
            <a:extLst>
              <a:ext uri="{FF2B5EF4-FFF2-40B4-BE49-F238E27FC236}">
                <a16:creationId xmlns:a16="http://schemas.microsoft.com/office/drawing/2014/main" id="{21973A30-E9F5-4654-8626-AECD34D14ACF}"/>
              </a:ext>
            </a:extLst>
          </p:cNvPr>
          <p:cNvSpPr txBox="1">
            <a:spLocks/>
          </p:cNvSpPr>
          <p:nvPr/>
        </p:nvSpPr>
        <p:spPr>
          <a:xfrm>
            <a:off x="359532" y="760207"/>
            <a:ext cx="8424936" cy="5154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Navigate to Configuration &gt; Configure for Institution</a:t>
            </a:r>
          </a:p>
        </p:txBody>
      </p:sp>
      <p:pic>
        <p:nvPicPr>
          <p:cNvPr id="9" name="Picture 8">
            <a:extLst>
              <a:ext uri="{FF2B5EF4-FFF2-40B4-BE49-F238E27FC236}">
                <a16:creationId xmlns:a16="http://schemas.microsoft.com/office/drawing/2014/main" id="{0A3902B8-0AFC-48FF-B48A-5618D26D6DD7}"/>
              </a:ext>
            </a:extLst>
          </p:cNvPr>
          <p:cNvPicPr>
            <a:picLocks noChangeAspect="1"/>
          </p:cNvPicPr>
          <p:nvPr/>
        </p:nvPicPr>
        <p:blipFill>
          <a:blip r:embed="rId3"/>
          <a:stretch>
            <a:fillRect/>
          </a:stretch>
        </p:blipFill>
        <p:spPr>
          <a:xfrm>
            <a:off x="3001714" y="1263754"/>
            <a:ext cx="2276475" cy="733425"/>
          </a:xfrm>
          <a:prstGeom prst="rect">
            <a:avLst/>
          </a:prstGeom>
          <a:ln>
            <a:solidFill>
              <a:schemeClr val="tx1"/>
            </a:solidFill>
          </a:ln>
        </p:spPr>
      </p:pic>
      <p:sp>
        <p:nvSpPr>
          <p:cNvPr id="10" name="TextBox 9">
            <a:extLst>
              <a:ext uri="{FF2B5EF4-FFF2-40B4-BE49-F238E27FC236}">
                <a16:creationId xmlns:a16="http://schemas.microsoft.com/office/drawing/2014/main" id="{096885D8-5033-4460-889C-CF814548EE84}"/>
              </a:ext>
            </a:extLst>
          </p:cNvPr>
          <p:cNvSpPr txBox="1"/>
          <p:nvPr/>
        </p:nvSpPr>
        <p:spPr>
          <a:xfrm>
            <a:off x="6400395" y="1350848"/>
            <a:ext cx="2448272" cy="646331"/>
          </a:xfrm>
          <a:prstGeom prst="rect">
            <a:avLst/>
          </a:prstGeom>
          <a:noFill/>
          <a:ln>
            <a:solidFill>
              <a:schemeClr val="tx1"/>
            </a:solidFill>
          </a:ln>
        </p:spPr>
        <p:txBody>
          <a:bodyPr wrap="square" rtlCol="0">
            <a:spAutoFit/>
          </a:bodyPr>
          <a:lstStyle/>
          <a:p>
            <a:r>
              <a:rPr lang="en-US" dirty="0"/>
              <a:t>“Alma University” is the institution name</a:t>
            </a:r>
          </a:p>
        </p:txBody>
      </p:sp>
      <p:cxnSp>
        <p:nvCxnSpPr>
          <p:cNvPr id="12" name="Straight Arrow Connector 11">
            <a:extLst>
              <a:ext uri="{FF2B5EF4-FFF2-40B4-BE49-F238E27FC236}">
                <a16:creationId xmlns:a16="http://schemas.microsoft.com/office/drawing/2014/main" id="{56003AE1-1F39-43DC-A447-6E13E65EDE7A}"/>
              </a:ext>
            </a:extLst>
          </p:cNvPr>
          <p:cNvCxnSpPr>
            <a:stCxn id="10" idx="1"/>
          </p:cNvCxnSpPr>
          <p:nvPr/>
        </p:nvCxnSpPr>
        <p:spPr>
          <a:xfrm flipH="1">
            <a:off x="5278189" y="1674014"/>
            <a:ext cx="1122206" cy="1039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511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9D0897-FE8F-4C03-8E4A-BD0DCB0556F6}"/>
              </a:ext>
            </a:extLst>
          </p:cNvPr>
          <p:cNvPicPr>
            <a:picLocks noChangeAspect="1"/>
          </p:cNvPicPr>
          <p:nvPr/>
        </p:nvPicPr>
        <p:blipFill>
          <a:blip r:embed="rId2"/>
          <a:stretch>
            <a:fillRect/>
          </a:stretch>
        </p:blipFill>
        <p:spPr>
          <a:xfrm>
            <a:off x="0" y="1286634"/>
            <a:ext cx="9144000" cy="3373348"/>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configuration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1440160"/>
          </a:xfrm>
        </p:spPr>
        <p:txBody>
          <a:bodyPr/>
          <a:lstStyle/>
          <a:p>
            <a:r>
              <a:rPr lang="en-US" dirty="0"/>
              <a:t>We see the calendar</a:t>
            </a:r>
          </a:p>
        </p:txBody>
      </p:sp>
      <p:sp>
        <p:nvSpPr>
          <p:cNvPr id="4" name="Rectangle 3">
            <a:extLst>
              <a:ext uri="{FF2B5EF4-FFF2-40B4-BE49-F238E27FC236}">
                <a16:creationId xmlns:a16="http://schemas.microsoft.com/office/drawing/2014/main" id="{81D8CCD5-4C33-4717-B45B-551CA2335DDB}"/>
              </a:ext>
            </a:extLst>
          </p:cNvPr>
          <p:cNvSpPr/>
          <p:nvPr/>
        </p:nvSpPr>
        <p:spPr>
          <a:xfrm>
            <a:off x="2843808" y="1311611"/>
            <a:ext cx="115212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135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2D958-C1D8-41B9-8DD4-DC85E28FB87C}"/>
              </a:ext>
            </a:extLst>
          </p:cNvPr>
          <p:cNvPicPr>
            <a:picLocks noChangeAspect="1"/>
          </p:cNvPicPr>
          <p:nvPr/>
        </p:nvPicPr>
        <p:blipFill>
          <a:blip r:embed="rId2"/>
          <a:stretch>
            <a:fillRect/>
          </a:stretch>
        </p:blipFill>
        <p:spPr>
          <a:xfrm>
            <a:off x="0" y="1397197"/>
            <a:ext cx="9144000" cy="2330824"/>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configuration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2"/>
            <a:ext cx="8424936" cy="720080"/>
          </a:xfrm>
        </p:spPr>
        <p:txBody>
          <a:bodyPr>
            <a:normAutofit/>
          </a:bodyPr>
          <a:lstStyle/>
          <a:p>
            <a:r>
              <a:rPr lang="en-US" sz="2200" dirty="0"/>
              <a:t>We will now add a record to the calendar</a:t>
            </a:r>
          </a:p>
        </p:txBody>
      </p:sp>
      <p:sp>
        <p:nvSpPr>
          <p:cNvPr id="4" name="Rectangle 3">
            <a:extLst>
              <a:ext uri="{FF2B5EF4-FFF2-40B4-BE49-F238E27FC236}">
                <a16:creationId xmlns:a16="http://schemas.microsoft.com/office/drawing/2014/main" id="{81D8CCD5-4C33-4717-B45B-551CA2335DDB}"/>
              </a:ext>
            </a:extLst>
          </p:cNvPr>
          <p:cNvSpPr/>
          <p:nvPr/>
        </p:nvSpPr>
        <p:spPr>
          <a:xfrm>
            <a:off x="7235871" y="2787774"/>
            <a:ext cx="864946" cy="22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991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6259D4-D9B9-4518-9E0D-C018E5D01798}"/>
              </a:ext>
            </a:extLst>
          </p:cNvPr>
          <p:cNvPicPr>
            <a:picLocks noChangeAspect="1"/>
          </p:cNvPicPr>
          <p:nvPr/>
        </p:nvPicPr>
        <p:blipFill>
          <a:blip r:embed="rId2"/>
          <a:stretch>
            <a:fillRect/>
          </a:stretch>
        </p:blipFill>
        <p:spPr>
          <a:xfrm>
            <a:off x="1160756" y="1229598"/>
            <a:ext cx="6661745" cy="351545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configuration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2"/>
            <a:ext cx="8424936" cy="720080"/>
          </a:xfrm>
        </p:spPr>
        <p:txBody>
          <a:bodyPr>
            <a:normAutofit/>
          </a:bodyPr>
          <a:lstStyle/>
          <a:p>
            <a:r>
              <a:rPr lang="en-US" sz="2200" dirty="0"/>
              <a:t>The record type will be “exception” and the status will be “closed”</a:t>
            </a:r>
          </a:p>
        </p:txBody>
      </p:sp>
      <p:sp>
        <p:nvSpPr>
          <p:cNvPr id="4" name="Rectangle 3">
            <a:extLst>
              <a:ext uri="{FF2B5EF4-FFF2-40B4-BE49-F238E27FC236}">
                <a16:creationId xmlns:a16="http://schemas.microsoft.com/office/drawing/2014/main" id="{81D8CCD5-4C33-4717-B45B-551CA2335DDB}"/>
              </a:ext>
            </a:extLst>
          </p:cNvPr>
          <p:cNvSpPr/>
          <p:nvPr/>
        </p:nvSpPr>
        <p:spPr>
          <a:xfrm>
            <a:off x="1321498" y="1768116"/>
            <a:ext cx="1594317" cy="5876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A192FCD-1F63-4379-852B-DED77C56F524}"/>
              </a:ext>
            </a:extLst>
          </p:cNvPr>
          <p:cNvSpPr txBox="1"/>
          <p:nvPr/>
        </p:nvSpPr>
        <p:spPr>
          <a:xfrm>
            <a:off x="4491628" y="2898255"/>
            <a:ext cx="1795129" cy="646331"/>
          </a:xfrm>
          <a:prstGeom prst="rect">
            <a:avLst/>
          </a:prstGeom>
          <a:solidFill>
            <a:schemeClr val="bg1"/>
          </a:solidFill>
          <a:ln>
            <a:solidFill>
              <a:schemeClr val="tx1"/>
            </a:solidFill>
          </a:ln>
        </p:spPr>
        <p:txBody>
          <a:bodyPr wrap="square" rtlCol="0">
            <a:spAutoFit/>
          </a:bodyPr>
          <a:lstStyle/>
          <a:p>
            <a:r>
              <a:rPr lang="en-US" dirty="0"/>
              <a:t>Valid March 17</a:t>
            </a:r>
            <a:r>
              <a:rPr lang="en-US" baseline="30000" dirty="0"/>
              <a:t>th</a:t>
            </a:r>
            <a:r>
              <a:rPr lang="en-US" dirty="0"/>
              <a:t> to May 31 2020</a:t>
            </a:r>
          </a:p>
        </p:txBody>
      </p:sp>
      <p:cxnSp>
        <p:nvCxnSpPr>
          <p:cNvPr id="12" name="Straight Arrow Connector 11">
            <a:extLst>
              <a:ext uri="{FF2B5EF4-FFF2-40B4-BE49-F238E27FC236}">
                <a16:creationId xmlns:a16="http://schemas.microsoft.com/office/drawing/2014/main" id="{5DEBA098-DB81-4CCA-A4C7-3F9F5133BBEB}"/>
              </a:ext>
            </a:extLst>
          </p:cNvPr>
          <p:cNvCxnSpPr>
            <a:cxnSpLocks/>
          </p:cNvCxnSpPr>
          <p:nvPr/>
        </p:nvCxnSpPr>
        <p:spPr>
          <a:xfrm flipH="1">
            <a:off x="3095835" y="3239787"/>
            <a:ext cx="139579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C8AD66C-2885-4287-924B-0DE8DFD12477}"/>
              </a:ext>
            </a:extLst>
          </p:cNvPr>
          <p:cNvSpPr/>
          <p:nvPr/>
        </p:nvSpPr>
        <p:spPr>
          <a:xfrm>
            <a:off x="6876256" y="4299943"/>
            <a:ext cx="87423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1942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DB8DB2-57AC-4F4E-98E8-7B74C8B9BB4A}"/>
              </a:ext>
            </a:extLst>
          </p:cNvPr>
          <p:cNvPicPr>
            <a:picLocks noChangeAspect="1"/>
          </p:cNvPicPr>
          <p:nvPr/>
        </p:nvPicPr>
        <p:blipFill>
          <a:blip r:embed="rId2"/>
          <a:stretch>
            <a:fillRect/>
          </a:stretch>
        </p:blipFill>
        <p:spPr>
          <a:xfrm>
            <a:off x="0" y="1655423"/>
            <a:ext cx="9144000" cy="278853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configuration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2"/>
            <a:ext cx="9001000" cy="3816424"/>
          </a:xfrm>
        </p:spPr>
        <p:txBody>
          <a:bodyPr>
            <a:normAutofit/>
          </a:bodyPr>
          <a:lstStyle/>
          <a:p>
            <a:r>
              <a:rPr lang="en-US" sz="2000" dirty="0"/>
              <a:t>After adding the exception click “Apply Changes”</a:t>
            </a:r>
          </a:p>
          <a:p>
            <a:r>
              <a:rPr lang="en-US" sz="2000" dirty="0"/>
              <a:t>A job will run to apply the calendar changes (this may take a few minutes)</a:t>
            </a:r>
          </a:p>
        </p:txBody>
      </p:sp>
      <p:sp>
        <p:nvSpPr>
          <p:cNvPr id="7" name="Rectangle 6">
            <a:extLst>
              <a:ext uri="{FF2B5EF4-FFF2-40B4-BE49-F238E27FC236}">
                <a16:creationId xmlns:a16="http://schemas.microsoft.com/office/drawing/2014/main" id="{CE018E50-7B6B-4223-A560-929EF6FB3D77}"/>
              </a:ext>
            </a:extLst>
          </p:cNvPr>
          <p:cNvSpPr/>
          <p:nvPr/>
        </p:nvSpPr>
        <p:spPr>
          <a:xfrm>
            <a:off x="2771801" y="2599990"/>
            <a:ext cx="1224136" cy="4018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EB798A6-13F8-4F11-8C65-513ADEFDBBEE}"/>
              </a:ext>
            </a:extLst>
          </p:cNvPr>
          <p:cNvSpPr/>
          <p:nvPr/>
        </p:nvSpPr>
        <p:spPr>
          <a:xfrm>
            <a:off x="5652120" y="3052047"/>
            <a:ext cx="936104" cy="2487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289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526473" y="3319778"/>
            <a:ext cx="7717935" cy="1240583"/>
          </a:xfrm>
        </p:spPr>
        <p:txBody>
          <a:bodyPr/>
          <a:lstStyle/>
          <a:p>
            <a:r>
              <a:rPr lang="en-US" dirty="0"/>
              <a:t>See the exception in the libraries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Tree>
    <p:extLst>
      <p:ext uri="{BB962C8B-B14F-4D97-AF65-F5344CB8AC3E}">
        <p14:creationId xmlns:p14="http://schemas.microsoft.com/office/powerpoint/2010/main" val="492569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C2FE44-7E21-4541-B6F3-6E7B9069FCED}"/>
              </a:ext>
            </a:extLst>
          </p:cNvPr>
          <p:cNvPicPr>
            <a:picLocks noChangeAspect="1"/>
          </p:cNvPicPr>
          <p:nvPr/>
        </p:nvPicPr>
        <p:blipFill>
          <a:blip r:embed="rId2"/>
          <a:stretch>
            <a:fillRect/>
          </a:stretch>
        </p:blipFill>
        <p:spPr>
          <a:xfrm>
            <a:off x="2409825" y="1563638"/>
            <a:ext cx="4324350" cy="305752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See the exception in the libraries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If we now look at the opening hours for one of the libraries …</a:t>
            </a:r>
          </a:p>
        </p:txBody>
      </p:sp>
      <p:sp>
        <p:nvSpPr>
          <p:cNvPr id="7" name="Rectangle 6">
            <a:extLst>
              <a:ext uri="{FF2B5EF4-FFF2-40B4-BE49-F238E27FC236}">
                <a16:creationId xmlns:a16="http://schemas.microsoft.com/office/drawing/2014/main" id="{E9AD5049-1B52-4924-8AF3-BF1CBE849B87}"/>
              </a:ext>
            </a:extLst>
          </p:cNvPr>
          <p:cNvSpPr/>
          <p:nvPr/>
        </p:nvSpPr>
        <p:spPr>
          <a:xfrm>
            <a:off x="2440032" y="1707654"/>
            <a:ext cx="1224136" cy="6178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3131625-85A5-4929-83EF-A8CC1B78DE1B}"/>
              </a:ext>
            </a:extLst>
          </p:cNvPr>
          <p:cNvSpPr/>
          <p:nvPr/>
        </p:nvSpPr>
        <p:spPr>
          <a:xfrm>
            <a:off x="2483768" y="2931790"/>
            <a:ext cx="1224136" cy="6178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44EE09-43E8-42E6-835B-8044C2AF4EE0}"/>
              </a:ext>
            </a:extLst>
          </p:cNvPr>
          <p:cNvSpPr/>
          <p:nvPr/>
        </p:nvSpPr>
        <p:spPr>
          <a:xfrm>
            <a:off x="4601388" y="3069975"/>
            <a:ext cx="1224136" cy="2938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509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48B968-B43C-4D35-B51A-0990C693FE34}"/>
              </a:ext>
            </a:extLst>
          </p:cNvPr>
          <p:cNvPicPr>
            <a:picLocks noChangeAspect="1"/>
          </p:cNvPicPr>
          <p:nvPr/>
        </p:nvPicPr>
        <p:blipFill>
          <a:blip r:embed="rId2"/>
          <a:stretch>
            <a:fillRect/>
          </a:stretch>
        </p:blipFill>
        <p:spPr>
          <a:xfrm>
            <a:off x="0" y="1449995"/>
            <a:ext cx="9144000" cy="292195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See the exception in the libraries</a:t>
            </a:r>
          </a:p>
        </p:txBody>
      </p:sp>
      <p:sp>
        <p:nvSpPr>
          <p:cNvPr id="8" name="Content Placeholder 5">
            <a:extLst>
              <a:ext uri="{FF2B5EF4-FFF2-40B4-BE49-F238E27FC236}">
                <a16:creationId xmlns:a16="http://schemas.microsoft.com/office/drawing/2014/main" id="{F8F00475-75D8-4B60-883C-CE3E36784EF4}"/>
              </a:ext>
            </a:extLst>
          </p:cNvPr>
          <p:cNvSpPr>
            <a:spLocks noGrp="1"/>
          </p:cNvSpPr>
          <p:nvPr>
            <p:ph idx="1"/>
          </p:nvPr>
        </p:nvSpPr>
        <p:spPr>
          <a:xfrm>
            <a:off x="395536" y="771551"/>
            <a:ext cx="8424936" cy="432047"/>
          </a:xfrm>
        </p:spPr>
        <p:txBody>
          <a:bodyPr>
            <a:normAutofit/>
          </a:bodyPr>
          <a:lstStyle/>
          <a:p>
            <a:r>
              <a:rPr lang="en-US" sz="2200" dirty="0"/>
              <a:t>We see the exception inherited from the institution</a:t>
            </a:r>
          </a:p>
        </p:txBody>
      </p:sp>
      <p:sp>
        <p:nvSpPr>
          <p:cNvPr id="9" name="Rectangle 8">
            <a:extLst>
              <a:ext uri="{FF2B5EF4-FFF2-40B4-BE49-F238E27FC236}">
                <a16:creationId xmlns:a16="http://schemas.microsoft.com/office/drawing/2014/main" id="{D7FE3B49-452A-48CD-8771-4AF7247C5396}"/>
              </a:ext>
            </a:extLst>
          </p:cNvPr>
          <p:cNvSpPr/>
          <p:nvPr/>
        </p:nvSpPr>
        <p:spPr>
          <a:xfrm>
            <a:off x="755576" y="3363838"/>
            <a:ext cx="576064" cy="3399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FFB10B-4FF3-4A2C-A5CB-590037179F70}"/>
              </a:ext>
            </a:extLst>
          </p:cNvPr>
          <p:cNvSpPr/>
          <p:nvPr/>
        </p:nvSpPr>
        <p:spPr>
          <a:xfrm>
            <a:off x="1331640" y="3370677"/>
            <a:ext cx="7056784" cy="3399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2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See the exception in the libraries</a:t>
            </a:r>
          </a:p>
        </p:txBody>
      </p:sp>
      <p:sp>
        <p:nvSpPr>
          <p:cNvPr id="8" name="Content Placeholder 5">
            <a:extLst>
              <a:ext uri="{FF2B5EF4-FFF2-40B4-BE49-F238E27FC236}">
                <a16:creationId xmlns:a16="http://schemas.microsoft.com/office/drawing/2014/main" id="{F8F00475-75D8-4B60-883C-CE3E36784EF4}"/>
              </a:ext>
            </a:extLst>
          </p:cNvPr>
          <p:cNvSpPr>
            <a:spLocks noGrp="1"/>
          </p:cNvSpPr>
          <p:nvPr>
            <p:ph idx="1"/>
          </p:nvPr>
        </p:nvSpPr>
        <p:spPr>
          <a:xfrm>
            <a:off x="395536" y="771551"/>
            <a:ext cx="8424936" cy="432047"/>
          </a:xfrm>
        </p:spPr>
        <p:txBody>
          <a:bodyPr>
            <a:normAutofit fontScale="92500"/>
          </a:bodyPr>
          <a:lstStyle/>
          <a:p>
            <a:r>
              <a:rPr lang="en-US" sz="2200" dirty="0"/>
              <a:t>The organization calendar shows the institution closed on the specified days</a:t>
            </a:r>
          </a:p>
        </p:txBody>
      </p:sp>
      <p:pic>
        <p:nvPicPr>
          <p:cNvPr id="4" name="Picture 3">
            <a:extLst>
              <a:ext uri="{FF2B5EF4-FFF2-40B4-BE49-F238E27FC236}">
                <a16:creationId xmlns:a16="http://schemas.microsoft.com/office/drawing/2014/main" id="{9D1AFD78-E81C-4DD1-8A73-F801F116322B}"/>
              </a:ext>
            </a:extLst>
          </p:cNvPr>
          <p:cNvPicPr>
            <a:picLocks noChangeAspect="1"/>
          </p:cNvPicPr>
          <p:nvPr/>
        </p:nvPicPr>
        <p:blipFill>
          <a:blip r:embed="rId2"/>
          <a:stretch>
            <a:fillRect/>
          </a:stretch>
        </p:blipFill>
        <p:spPr>
          <a:xfrm>
            <a:off x="2590800" y="1712084"/>
            <a:ext cx="3962400" cy="2514600"/>
          </a:xfrm>
          <a:prstGeom prst="rect">
            <a:avLst/>
          </a:prstGeom>
          <a:ln>
            <a:solidFill>
              <a:schemeClr val="tx1"/>
            </a:solidFill>
          </a:ln>
        </p:spPr>
      </p:pic>
    </p:spTree>
    <p:extLst>
      <p:ext uri="{BB962C8B-B14F-4D97-AF65-F5344CB8AC3E}">
        <p14:creationId xmlns:p14="http://schemas.microsoft.com/office/powerpoint/2010/main" val="4166745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491880" y="627535"/>
            <a:ext cx="5652120" cy="3312367"/>
          </a:xfrm>
        </p:spPr>
        <p:txBody>
          <a:bodyPr>
            <a:normAutofit/>
          </a:bodyPr>
          <a:lstStyle/>
          <a:p>
            <a:r>
              <a:rPr lang="en-US" sz="2000" dirty="0"/>
              <a:t>Introduction</a:t>
            </a:r>
          </a:p>
          <a:p>
            <a:r>
              <a:rPr lang="en-US" sz="2000" dirty="0"/>
              <a:t>The background of what we will configure</a:t>
            </a:r>
          </a:p>
          <a:p>
            <a:r>
              <a:rPr lang="en-US" sz="2000" dirty="0"/>
              <a:t>The configuration</a:t>
            </a:r>
          </a:p>
          <a:p>
            <a:r>
              <a:rPr lang="en-US" sz="2000" dirty="0"/>
              <a:t>See the exception in the libraries</a:t>
            </a:r>
          </a:p>
          <a:p>
            <a:r>
              <a:rPr lang="en-US" sz="2000" dirty="0"/>
              <a:t>See what happens if loan will be due when library is closed</a:t>
            </a:r>
          </a:p>
          <a:p>
            <a:r>
              <a:rPr lang="en-US" sz="2000" dirty="0"/>
              <a:t>Disabling the library closure</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35496" y="3319778"/>
            <a:ext cx="8964488" cy="1240583"/>
          </a:xfrm>
        </p:spPr>
        <p:txBody>
          <a:bodyPr/>
          <a:lstStyle/>
          <a:p>
            <a:r>
              <a:rPr lang="en-US" dirty="0"/>
              <a:t>See what happens if loan will be due when library is closed</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Tree>
    <p:extLst>
      <p:ext uri="{BB962C8B-B14F-4D97-AF65-F5344CB8AC3E}">
        <p14:creationId xmlns:p14="http://schemas.microsoft.com/office/powerpoint/2010/main" val="178221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B1DB78-6E93-4F94-9FA3-6E9743920FBD}"/>
              </a:ext>
            </a:extLst>
          </p:cNvPr>
          <p:cNvPicPr>
            <a:picLocks noChangeAspect="1"/>
          </p:cNvPicPr>
          <p:nvPr/>
        </p:nvPicPr>
        <p:blipFill>
          <a:blip r:embed="rId2"/>
          <a:stretch>
            <a:fillRect/>
          </a:stretch>
        </p:blipFill>
        <p:spPr>
          <a:xfrm>
            <a:off x="971600" y="1974448"/>
            <a:ext cx="7502128" cy="741317"/>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See what happens if loan will be due when library is closed</a:t>
            </a:r>
          </a:p>
        </p:txBody>
      </p:sp>
      <p:sp>
        <p:nvSpPr>
          <p:cNvPr id="8" name="Content Placeholder 5">
            <a:extLst>
              <a:ext uri="{FF2B5EF4-FFF2-40B4-BE49-F238E27FC236}">
                <a16:creationId xmlns:a16="http://schemas.microsoft.com/office/drawing/2014/main" id="{F8F00475-75D8-4B60-883C-CE3E36784EF4}"/>
              </a:ext>
            </a:extLst>
          </p:cNvPr>
          <p:cNvSpPr>
            <a:spLocks noGrp="1"/>
          </p:cNvSpPr>
          <p:nvPr>
            <p:ph idx="1"/>
          </p:nvPr>
        </p:nvSpPr>
        <p:spPr>
          <a:xfrm>
            <a:off x="395536" y="771551"/>
            <a:ext cx="8424936" cy="936103"/>
          </a:xfrm>
        </p:spPr>
        <p:txBody>
          <a:bodyPr>
            <a:normAutofit fontScale="92500"/>
          </a:bodyPr>
          <a:lstStyle/>
          <a:p>
            <a:r>
              <a:rPr lang="en-US" sz="2200" dirty="0"/>
              <a:t>In the loan rule terms of use it is possible to define that if a due date will fall on a closed day then the due date will move to the end of the next open day</a:t>
            </a:r>
          </a:p>
        </p:txBody>
      </p:sp>
      <p:sp>
        <p:nvSpPr>
          <p:cNvPr id="9" name="Rectangle 8">
            <a:extLst>
              <a:ext uri="{FF2B5EF4-FFF2-40B4-BE49-F238E27FC236}">
                <a16:creationId xmlns:a16="http://schemas.microsoft.com/office/drawing/2014/main" id="{D7FE3B49-452A-48CD-8771-4AF7247C5396}"/>
              </a:ext>
            </a:extLst>
          </p:cNvPr>
          <p:cNvSpPr/>
          <p:nvPr/>
        </p:nvSpPr>
        <p:spPr>
          <a:xfrm>
            <a:off x="3202998" y="1995685"/>
            <a:ext cx="1729042" cy="7200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5">
            <a:extLst>
              <a:ext uri="{FF2B5EF4-FFF2-40B4-BE49-F238E27FC236}">
                <a16:creationId xmlns:a16="http://schemas.microsoft.com/office/drawing/2014/main" id="{BFF33611-5BB5-44AD-AC33-AB1C4A661CB3}"/>
              </a:ext>
            </a:extLst>
          </p:cNvPr>
          <p:cNvSpPr txBox="1">
            <a:spLocks/>
          </p:cNvSpPr>
          <p:nvPr/>
        </p:nvSpPr>
        <p:spPr>
          <a:xfrm>
            <a:off x="424043" y="3408320"/>
            <a:ext cx="8424936" cy="118411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Note that if a loan’s policy is ‘keep due date’ the due date for it will not change following a calendar update</a:t>
            </a:r>
          </a:p>
          <a:p>
            <a:r>
              <a:rPr lang="en-US" sz="2000" dirty="0"/>
              <a:t>Note that for the existing loans to get the modified due date, the scheduled job: ‘Loans - Due Date Correction after Calendar Change’ needs to run</a:t>
            </a:r>
          </a:p>
        </p:txBody>
      </p:sp>
    </p:spTree>
    <p:extLst>
      <p:ext uri="{BB962C8B-B14F-4D97-AF65-F5344CB8AC3E}">
        <p14:creationId xmlns:p14="http://schemas.microsoft.com/office/powerpoint/2010/main" val="1094961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6C311A-6814-47E6-AF3C-FC9CA0115D59}"/>
              </a:ext>
            </a:extLst>
          </p:cNvPr>
          <p:cNvPicPr>
            <a:picLocks noChangeAspect="1"/>
          </p:cNvPicPr>
          <p:nvPr/>
        </p:nvPicPr>
        <p:blipFill>
          <a:blip r:embed="rId2"/>
          <a:stretch>
            <a:fillRect/>
          </a:stretch>
        </p:blipFill>
        <p:spPr>
          <a:xfrm>
            <a:off x="1957115" y="2388136"/>
            <a:ext cx="5229770" cy="2455396"/>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See what happens if loan will be due when library is closed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83911" y="654354"/>
            <a:ext cx="8424936" cy="3979385"/>
          </a:xfrm>
        </p:spPr>
        <p:txBody>
          <a:bodyPr/>
          <a:lstStyle/>
          <a:p>
            <a:r>
              <a:rPr lang="en-US" dirty="0"/>
              <a:t>So for example we will loan item barcode AU65373 to patron Alicia Chen (even though when the library is closed there probably will not be loans made, we are doing this to test that the library really is “closed”)</a:t>
            </a:r>
          </a:p>
        </p:txBody>
      </p:sp>
      <p:sp>
        <p:nvSpPr>
          <p:cNvPr id="8" name="Rectangle 7">
            <a:extLst>
              <a:ext uri="{FF2B5EF4-FFF2-40B4-BE49-F238E27FC236}">
                <a16:creationId xmlns:a16="http://schemas.microsoft.com/office/drawing/2014/main" id="{34F47734-8BEB-4FA4-A81E-36BD75216271}"/>
              </a:ext>
            </a:extLst>
          </p:cNvPr>
          <p:cNvSpPr/>
          <p:nvPr/>
        </p:nvSpPr>
        <p:spPr>
          <a:xfrm>
            <a:off x="2152459" y="4486325"/>
            <a:ext cx="2593138" cy="3600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965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See what happens if loan will be due when library is closed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The item is due on the next open day.  Our exception states that the library is closed from March 17</a:t>
            </a:r>
            <a:r>
              <a:rPr lang="en-US" baseline="30000" dirty="0"/>
              <a:t>th</a:t>
            </a:r>
            <a:r>
              <a:rPr lang="en-US" dirty="0"/>
              <a:t> to May 31, 2020.  The item is due June 1, 2020 (which is the next open day)</a:t>
            </a:r>
          </a:p>
        </p:txBody>
      </p:sp>
      <p:pic>
        <p:nvPicPr>
          <p:cNvPr id="4" name="Picture 3">
            <a:extLst>
              <a:ext uri="{FF2B5EF4-FFF2-40B4-BE49-F238E27FC236}">
                <a16:creationId xmlns:a16="http://schemas.microsoft.com/office/drawing/2014/main" id="{45B728CF-C45C-4318-8C55-54B7CC38781D}"/>
              </a:ext>
            </a:extLst>
          </p:cNvPr>
          <p:cNvPicPr>
            <a:picLocks noChangeAspect="1"/>
          </p:cNvPicPr>
          <p:nvPr/>
        </p:nvPicPr>
        <p:blipFill>
          <a:blip r:embed="rId2"/>
          <a:stretch>
            <a:fillRect/>
          </a:stretch>
        </p:blipFill>
        <p:spPr>
          <a:xfrm>
            <a:off x="0" y="2211862"/>
            <a:ext cx="9144000" cy="1368000"/>
          </a:xfrm>
          <a:prstGeom prst="rect">
            <a:avLst/>
          </a:prstGeom>
          <a:ln>
            <a:solidFill>
              <a:schemeClr val="tx1"/>
            </a:solidFill>
          </a:ln>
        </p:spPr>
      </p:pic>
      <p:sp>
        <p:nvSpPr>
          <p:cNvPr id="7" name="Rectangle 6">
            <a:extLst>
              <a:ext uri="{FF2B5EF4-FFF2-40B4-BE49-F238E27FC236}">
                <a16:creationId xmlns:a16="http://schemas.microsoft.com/office/drawing/2014/main" id="{02E6CDBD-9352-4F71-97AE-D67482F92E97}"/>
              </a:ext>
            </a:extLst>
          </p:cNvPr>
          <p:cNvSpPr/>
          <p:nvPr/>
        </p:nvSpPr>
        <p:spPr>
          <a:xfrm>
            <a:off x="2195736" y="2859782"/>
            <a:ext cx="93610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543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p:txBody>
          <a:bodyPr/>
          <a:lstStyle/>
          <a:p>
            <a:r>
              <a:rPr lang="en-US" dirty="0"/>
              <a:t>Disabling the library closure</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Tree>
    <p:extLst>
      <p:ext uri="{BB962C8B-B14F-4D97-AF65-F5344CB8AC3E}">
        <p14:creationId xmlns:p14="http://schemas.microsoft.com/office/powerpoint/2010/main" val="3585709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04BE22-BF7C-41D4-ADB3-0FAFFD1C6A74}"/>
              </a:ext>
            </a:extLst>
          </p:cNvPr>
          <p:cNvPicPr>
            <a:picLocks noChangeAspect="1"/>
          </p:cNvPicPr>
          <p:nvPr/>
        </p:nvPicPr>
        <p:blipFill>
          <a:blip r:embed="rId2"/>
          <a:stretch>
            <a:fillRect/>
          </a:stretch>
        </p:blipFill>
        <p:spPr>
          <a:xfrm>
            <a:off x="0" y="2059808"/>
            <a:ext cx="9144000" cy="2409509"/>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Disabling the library closure</a:t>
            </a:r>
          </a:p>
        </p:txBody>
      </p:sp>
      <p:sp>
        <p:nvSpPr>
          <p:cNvPr id="8" name="Content Placeholder 5">
            <a:extLst>
              <a:ext uri="{FF2B5EF4-FFF2-40B4-BE49-F238E27FC236}">
                <a16:creationId xmlns:a16="http://schemas.microsoft.com/office/drawing/2014/main" id="{E70CF2FF-12B2-4F0D-B1C7-517A708413F1}"/>
              </a:ext>
            </a:extLst>
          </p:cNvPr>
          <p:cNvSpPr>
            <a:spLocks noGrp="1"/>
          </p:cNvSpPr>
          <p:nvPr>
            <p:ph idx="1"/>
          </p:nvPr>
        </p:nvSpPr>
        <p:spPr>
          <a:xfrm>
            <a:off x="395536" y="699542"/>
            <a:ext cx="8424936" cy="1296144"/>
          </a:xfrm>
        </p:spPr>
        <p:txBody>
          <a:bodyPr>
            <a:normAutofit fontScale="62500" lnSpcReduction="20000"/>
          </a:bodyPr>
          <a:lstStyle/>
          <a:p>
            <a:r>
              <a:rPr lang="en-US" sz="2200" dirty="0"/>
              <a:t>If the institution reopens on June 1, 2020 then there is nothing to do.  There is no need to “disable” the closure, because the closure period has passed.</a:t>
            </a:r>
          </a:p>
          <a:p>
            <a:r>
              <a:rPr lang="en-US" sz="2200" dirty="0"/>
              <a:t>If however the library unexpectedly reopens then the institution merely needs to remove the exception (and then click “apply changes”)</a:t>
            </a:r>
          </a:p>
          <a:p>
            <a:r>
              <a:rPr lang="en-US" sz="2100" dirty="0"/>
              <a:t>This will not update existing loans’ due dates but new loans will behave according to the updated opening times</a:t>
            </a:r>
          </a:p>
          <a:p>
            <a:endParaRPr lang="en-US" sz="2200" dirty="0"/>
          </a:p>
        </p:txBody>
      </p:sp>
      <p:sp>
        <p:nvSpPr>
          <p:cNvPr id="12" name="Rectangle 11">
            <a:extLst>
              <a:ext uri="{FF2B5EF4-FFF2-40B4-BE49-F238E27FC236}">
                <a16:creationId xmlns:a16="http://schemas.microsoft.com/office/drawing/2014/main" id="{5122C851-E6C1-413E-8AF9-333C46F66A2A}"/>
              </a:ext>
            </a:extLst>
          </p:cNvPr>
          <p:cNvSpPr/>
          <p:nvPr/>
        </p:nvSpPr>
        <p:spPr>
          <a:xfrm>
            <a:off x="7668344" y="3795886"/>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D87282A-6BB1-44BD-86E0-3C762F2870E7}"/>
              </a:ext>
            </a:extLst>
          </p:cNvPr>
          <p:cNvSpPr/>
          <p:nvPr/>
        </p:nvSpPr>
        <p:spPr>
          <a:xfrm>
            <a:off x="2123728" y="2068662"/>
            <a:ext cx="1296144" cy="3677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1100B29-EF7F-4888-9CC4-FB24642576A5}"/>
              </a:ext>
            </a:extLst>
          </p:cNvPr>
          <p:cNvSpPr/>
          <p:nvPr/>
        </p:nvSpPr>
        <p:spPr>
          <a:xfrm>
            <a:off x="827585" y="3225122"/>
            <a:ext cx="936104" cy="3677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714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FBF229-C599-4A23-B7CB-D49D1A797632}"/>
              </a:ext>
            </a:extLst>
          </p:cNvPr>
          <p:cNvSpPr>
            <a:spLocks noGrp="1"/>
          </p:cNvSpPr>
          <p:nvPr>
            <p:ph type="subTitle" idx="1"/>
          </p:nvPr>
        </p:nvSpPr>
        <p:spPr/>
        <p:txBody>
          <a:bodyPr/>
          <a:lstStyle/>
          <a:p>
            <a:r>
              <a:rPr lang="en-US" dirty="0"/>
              <a:t>xxx@exlibrisgroup.com</a:t>
            </a:r>
          </a:p>
        </p:txBody>
      </p:sp>
      <p:sp>
        <p:nvSpPr>
          <p:cNvPr id="4" name="TextBox 3">
            <a:extLst>
              <a:ext uri="{FF2B5EF4-FFF2-40B4-BE49-F238E27FC236}">
                <a16:creationId xmlns:a16="http://schemas.microsoft.com/office/drawing/2014/main" id="{2DCDA0A7-6517-4F13-90AE-AAE8D711DE03}"/>
              </a:ext>
            </a:extLst>
          </p:cNvPr>
          <p:cNvSpPr txBox="1"/>
          <p:nvPr/>
        </p:nvSpPr>
        <p:spPr>
          <a:xfrm>
            <a:off x="3580404" y="1635646"/>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33791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526473" y="3319778"/>
            <a:ext cx="7717935" cy="1240583"/>
          </a:xfrm>
        </p:spPr>
        <p:txBody>
          <a:bodyPr/>
          <a:lstStyle/>
          <a:p>
            <a:r>
              <a:rPr lang="en-US" dirty="0"/>
              <a:t>Introduction</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1180248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There are situations whereby due to unexpected circumstances an institution may need to close the library for a specified or non specified amount of time.</a:t>
            </a:r>
          </a:p>
          <a:p>
            <a:r>
              <a:rPr lang="en-US" dirty="0"/>
              <a:t>That will be the focus of this presentation.</a:t>
            </a:r>
          </a:p>
        </p:txBody>
      </p:sp>
    </p:spTree>
    <p:extLst>
      <p:ext uri="{BB962C8B-B14F-4D97-AF65-F5344CB8AC3E}">
        <p14:creationId xmlns:p14="http://schemas.microsoft.com/office/powerpoint/2010/main" val="2393729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Autofit/>
          </a:bodyPr>
          <a:lstStyle/>
          <a:p>
            <a:r>
              <a:rPr lang="en-US" sz="2200" dirty="0"/>
              <a:t>For general information about editing library opening and closing times see:</a:t>
            </a:r>
          </a:p>
          <a:p>
            <a:endParaRPr lang="en-US" sz="2200" dirty="0"/>
          </a:p>
          <a:p>
            <a:pPr lvl="1"/>
            <a:r>
              <a:rPr lang="en-US" sz="2200" dirty="0"/>
              <a:t>For editing library open and close times </a:t>
            </a:r>
            <a:r>
              <a:rPr lang="en-US" sz="2200" b="1" dirty="0"/>
              <a:t>manually</a:t>
            </a:r>
            <a:r>
              <a:rPr lang="en-US" sz="2200" dirty="0"/>
              <a:t>:  </a:t>
            </a:r>
            <a:r>
              <a:rPr lang="en-US" sz="2200" dirty="0">
                <a:hlinkClick r:id="rId2"/>
              </a:rPr>
              <a:t>Configuring Institution/Library Open Hours</a:t>
            </a:r>
            <a:endParaRPr lang="en-US" sz="2200" dirty="0"/>
          </a:p>
          <a:p>
            <a:pPr lvl="1"/>
            <a:r>
              <a:rPr lang="en-US" sz="2200" dirty="0"/>
              <a:t>For editing library open and close times by </a:t>
            </a:r>
            <a:r>
              <a:rPr lang="en-US" sz="2200" b="1" dirty="0"/>
              <a:t>uploading an Excel Sheet</a:t>
            </a:r>
            <a:r>
              <a:rPr lang="en-US" sz="2200" dirty="0"/>
              <a:t>: </a:t>
            </a:r>
            <a:r>
              <a:rPr lang="en-US" sz="2200" dirty="0">
                <a:hlinkClick r:id="rId3" tooltip="Upload Excel for library opening hours"/>
              </a:rPr>
              <a:t>How to update library opening hours via an Excel file upload</a:t>
            </a:r>
            <a:endParaRPr lang="en-US" sz="2200" dirty="0"/>
          </a:p>
          <a:p>
            <a:pPr lvl="1"/>
            <a:r>
              <a:rPr lang="en-US" sz="2200" dirty="0"/>
              <a:t>For editing library open and close times via </a:t>
            </a:r>
            <a:r>
              <a:rPr lang="en-US" sz="2200" b="1" dirty="0"/>
              <a:t>an API</a:t>
            </a:r>
            <a:r>
              <a:rPr lang="en-US" sz="2200" dirty="0"/>
              <a:t>: </a:t>
            </a:r>
            <a:r>
              <a:rPr lang="en-US" sz="2200" dirty="0">
                <a:hlinkClick r:id="rId4"/>
              </a:rPr>
              <a:t>Implementing the Alma Library Open Hours API</a:t>
            </a:r>
            <a:endParaRPr lang="en-US" sz="2200" dirty="0"/>
          </a:p>
          <a:p>
            <a:endParaRPr lang="en-US" sz="2200" b="1" dirty="0"/>
          </a:p>
          <a:p>
            <a:endParaRPr lang="en-US" sz="2200" dirty="0"/>
          </a:p>
        </p:txBody>
      </p:sp>
    </p:spTree>
    <p:extLst>
      <p:ext uri="{BB962C8B-B14F-4D97-AF65-F5344CB8AC3E}">
        <p14:creationId xmlns:p14="http://schemas.microsoft.com/office/powerpoint/2010/main" val="242045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Autofit/>
          </a:bodyPr>
          <a:lstStyle/>
          <a:p>
            <a:r>
              <a:rPr lang="en-US" sz="2200" dirty="0"/>
              <a:t>In the example here we will make the change on the level of the institution and it will thereby effect all libraries of the institution.</a:t>
            </a:r>
          </a:p>
          <a:p>
            <a:r>
              <a:rPr lang="en-US" sz="2200" dirty="0"/>
              <a:t>It is of course possible to also do this on the level of one or more libraries separately.</a:t>
            </a:r>
          </a:p>
          <a:p>
            <a:endParaRPr lang="en-US" sz="2200" b="1" dirty="0"/>
          </a:p>
          <a:p>
            <a:endParaRPr lang="en-US" sz="2200" dirty="0"/>
          </a:p>
        </p:txBody>
      </p:sp>
    </p:spTree>
    <p:extLst>
      <p:ext uri="{BB962C8B-B14F-4D97-AF65-F5344CB8AC3E}">
        <p14:creationId xmlns:p14="http://schemas.microsoft.com/office/powerpoint/2010/main" val="3038353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526473" y="3319778"/>
            <a:ext cx="7717935" cy="1240583"/>
          </a:xfrm>
        </p:spPr>
        <p:txBody>
          <a:bodyPr/>
          <a:lstStyle/>
          <a:p>
            <a:r>
              <a:rPr lang="en-US" dirty="0"/>
              <a:t>The background of what we will configure</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Tree>
    <p:extLst>
      <p:ext uri="{BB962C8B-B14F-4D97-AF65-F5344CB8AC3E}">
        <p14:creationId xmlns:p14="http://schemas.microsoft.com/office/powerpoint/2010/main" val="1905069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background of what we will configure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3960439"/>
          </a:xfrm>
        </p:spPr>
        <p:txBody>
          <a:bodyPr>
            <a:normAutofit/>
          </a:bodyPr>
          <a:lstStyle/>
          <a:p>
            <a:r>
              <a:rPr lang="en-US" sz="2000" dirty="0"/>
              <a:t>There are three types of entries in the Alma calendar:</a:t>
            </a:r>
          </a:p>
          <a:p>
            <a:endParaRPr lang="en-US" sz="2000" dirty="0"/>
          </a:p>
          <a:p>
            <a:r>
              <a:rPr lang="en-US" sz="2000" b="1" dirty="0"/>
              <a:t>Opening Hours: </a:t>
            </a:r>
            <a:r>
              <a:rPr lang="en-US" sz="2000" dirty="0"/>
              <a:t>Opening hours of the standard schedule. Every library has a set of defaults with one entry per weekday.  This is </a:t>
            </a:r>
            <a:r>
              <a:rPr lang="en-US" sz="2000" b="1" dirty="0"/>
              <a:t>not inherited </a:t>
            </a:r>
            <a:r>
              <a:rPr lang="en-US" sz="2000" dirty="0"/>
              <a:t>from institution to library</a:t>
            </a:r>
          </a:p>
          <a:p>
            <a:r>
              <a:rPr lang="en-US" sz="2000" b="1" dirty="0"/>
              <a:t>Exceptions:</a:t>
            </a:r>
            <a:r>
              <a:rPr lang="en-US" sz="2000" dirty="0"/>
              <a:t> Temporary changes to the standard schedule.  It might be for example a holiday or extended opening hours during the exam period.  It can be a single date or a date range. This </a:t>
            </a:r>
            <a:r>
              <a:rPr lang="en-US" sz="2000" b="1" dirty="0"/>
              <a:t>is</a:t>
            </a:r>
            <a:r>
              <a:rPr lang="en-US" sz="2000" dirty="0"/>
              <a:t> </a:t>
            </a:r>
            <a:r>
              <a:rPr lang="en-US" sz="2000" b="1" dirty="0"/>
              <a:t>inherited </a:t>
            </a:r>
            <a:r>
              <a:rPr lang="en-US" sz="2000" dirty="0"/>
              <a:t>from institution to library. </a:t>
            </a:r>
          </a:p>
          <a:p>
            <a:r>
              <a:rPr lang="en-US" sz="2000" b="1" dirty="0"/>
              <a:t>Events:</a:t>
            </a:r>
            <a:r>
              <a:rPr lang="en-US" sz="2000" dirty="0"/>
              <a:t>  These display in the calendar but do not affect open/closed status. This </a:t>
            </a:r>
            <a:r>
              <a:rPr lang="en-US" sz="2000" b="1" dirty="0"/>
              <a:t>is</a:t>
            </a:r>
            <a:r>
              <a:rPr lang="en-US" sz="2000" dirty="0"/>
              <a:t> </a:t>
            </a:r>
            <a:r>
              <a:rPr lang="en-US" sz="2000" b="1" dirty="0"/>
              <a:t>inherited </a:t>
            </a:r>
            <a:r>
              <a:rPr lang="en-US" sz="2000" dirty="0"/>
              <a:t>from institution to library. </a:t>
            </a:r>
          </a:p>
        </p:txBody>
      </p:sp>
    </p:spTree>
    <p:extLst>
      <p:ext uri="{BB962C8B-B14F-4D97-AF65-F5344CB8AC3E}">
        <p14:creationId xmlns:p14="http://schemas.microsoft.com/office/powerpoint/2010/main" val="251232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background of what we will configure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3960439"/>
          </a:xfrm>
        </p:spPr>
        <p:txBody>
          <a:bodyPr>
            <a:normAutofit/>
          </a:bodyPr>
          <a:lstStyle/>
          <a:p>
            <a:r>
              <a:rPr lang="en-US" sz="2200" dirty="0"/>
              <a:t>Because events </a:t>
            </a:r>
          </a:p>
          <a:p>
            <a:pPr marL="457200" indent="-457200">
              <a:buFont typeface="+mj-lt"/>
              <a:buAutoNum type="arabicPeriod"/>
            </a:pPr>
            <a:r>
              <a:rPr lang="en-US" sz="2200" b="1" dirty="0"/>
              <a:t>Are</a:t>
            </a:r>
            <a:r>
              <a:rPr lang="en-US" sz="2200" dirty="0"/>
              <a:t> inherited from the institution to the library </a:t>
            </a:r>
          </a:p>
          <a:p>
            <a:pPr marL="457200" indent="-457200">
              <a:buFont typeface="+mj-lt"/>
              <a:buAutoNum type="arabicPeriod"/>
            </a:pPr>
            <a:r>
              <a:rPr lang="en-US" sz="2200" b="1" dirty="0"/>
              <a:t>Do</a:t>
            </a:r>
            <a:r>
              <a:rPr lang="en-US" sz="2200" dirty="0"/>
              <a:t> effect library opening hours </a:t>
            </a:r>
          </a:p>
          <a:p>
            <a:r>
              <a:rPr lang="en-US" sz="2200" dirty="0"/>
              <a:t>we will create an event in the institution for the period of time in which the institution will be closed.</a:t>
            </a:r>
          </a:p>
          <a:p>
            <a:r>
              <a:rPr lang="en-US" sz="2200" dirty="0"/>
              <a:t>It will effect the opening hours and be inherited by all libraries.</a:t>
            </a:r>
          </a:p>
          <a:p>
            <a:r>
              <a:rPr lang="en-US" sz="2200" dirty="0"/>
              <a:t>If desired we could instead create one or more events in the specific libraries</a:t>
            </a:r>
          </a:p>
        </p:txBody>
      </p:sp>
    </p:spTree>
    <p:extLst>
      <p:ext uri="{BB962C8B-B14F-4D97-AF65-F5344CB8AC3E}">
        <p14:creationId xmlns:p14="http://schemas.microsoft.com/office/powerpoint/2010/main" val="3752504999"/>
      </p:ext>
    </p:extLst>
  </p:cSld>
  <p:clrMapOvr>
    <a:masterClrMapping/>
  </p:clrMapOvr>
</p:sld>
</file>

<file path=ppt/theme/theme1.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14731</TotalTime>
  <Words>835</Words>
  <Application>Microsoft Office PowerPoint</Application>
  <PresentationFormat>On-screen Show (16:9)</PresentationFormat>
  <Paragraphs>98</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Ex_Libris_2020</vt:lpstr>
      <vt:lpstr>How to close the library for a specified or non-specified period of time using the Alma Calendar Management</vt:lpstr>
      <vt:lpstr>PowerPoint Presentation</vt:lpstr>
      <vt:lpstr>Introduction</vt:lpstr>
      <vt:lpstr>Introduction</vt:lpstr>
      <vt:lpstr>Introduction</vt:lpstr>
      <vt:lpstr>Introduction</vt:lpstr>
      <vt:lpstr>The background of what we will configure</vt:lpstr>
      <vt:lpstr>The background of what we will configure</vt:lpstr>
      <vt:lpstr>The background of what we will configure</vt:lpstr>
      <vt:lpstr>The configuration</vt:lpstr>
      <vt:lpstr>The configuration</vt:lpstr>
      <vt:lpstr>The configuration</vt:lpstr>
      <vt:lpstr>The configuration</vt:lpstr>
      <vt:lpstr>The configuration</vt:lpstr>
      <vt:lpstr>The configuration</vt:lpstr>
      <vt:lpstr>See the exception in the libraries</vt:lpstr>
      <vt:lpstr>See the exception in the libraries</vt:lpstr>
      <vt:lpstr>See the exception in the libraries</vt:lpstr>
      <vt:lpstr>See the exception in the libraries</vt:lpstr>
      <vt:lpstr>See what happens if loan will be due when library is closed</vt:lpstr>
      <vt:lpstr>See what happens if loan will be due when library is closed</vt:lpstr>
      <vt:lpstr>See what happens if loan will be due when library is closed</vt:lpstr>
      <vt:lpstr>See what happens if loan will be due when library is closed</vt:lpstr>
      <vt:lpstr>Disabling the library closure</vt:lpstr>
      <vt:lpstr>Disabling the library closure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594</cp:revision>
  <dcterms:created xsi:type="dcterms:W3CDTF">2017-01-02T15:10:30Z</dcterms:created>
  <dcterms:modified xsi:type="dcterms:W3CDTF">2020-03-19T11:25:37Z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